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2"/>
  </p:notesMasterIdLst>
  <p:sldIdLst>
    <p:sldId id="256" r:id="rId2"/>
    <p:sldId id="257" r:id="rId3"/>
    <p:sldId id="258" r:id="rId4"/>
    <p:sldId id="264" r:id="rId5"/>
    <p:sldId id="261" r:id="rId6"/>
    <p:sldId id="290" r:id="rId7"/>
    <p:sldId id="306" r:id="rId8"/>
    <p:sldId id="268" r:id="rId9"/>
    <p:sldId id="259" r:id="rId10"/>
    <p:sldId id="260" r:id="rId11"/>
    <p:sldId id="292" r:id="rId12"/>
    <p:sldId id="291" r:id="rId13"/>
    <p:sldId id="263" r:id="rId14"/>
    <p:sldId id="262" r:id="rId15"/>
    <p:sldId id="293" r:id="rId16"/>
    <p:sldId id="265" r:id="rId17"/>
    <p:sldId id="266" r:id="rId18"/>
    <p:sldId id="267" r:id="rId19"/>
    <p:sldId id="294" r:id="rId20"/>
    <p:sldId id="269" r:id="rId21"/>
    <p:sldId id="270" r:id="rId22"/>
    <p:sldId id="295" r:id="rId23"/>
    <p:sldId id="271" r:id="rId24"/>
    <p:sldId id="272" r:id="rId25"/>
    <p:sldId id="296" r:id="rId26"/>
    <p:sldId id="273" r:id="rId27"/>
    <p:sldId id="298" r:id="rId28"/>
    <p:sldId id="297" r:id="rId29"/>
    <p:sldId id="275" r:id="rId30"/>
    <p:sldId id="279" r:id="rId31"/>
    <p:sldId id="299" r:id="rId32"/>
    <p:sldId id="300" r:id="rId33"/>
    <p:sldId id="301" r:id="rId34"/>
    <p:sldId id="303" r:id="rId35"/>
    <p:sldId id="302" r:id="rId36"/>
    <p:sldId id="274" r:id="rId37"/>
    <p:sldId id="280" r:id="rId38"/>
    <p:sldId id="285" r:id="rId39"/>
    <p:sldId id="304" r:id="rId40"/>
    <p:sldId id="305" r:id="rId41"/>
    <p:sldId id="286" r:id="rId42"/>
    <p:sldId id="287" r:id="rId43"/>
    <p:sldId id="282" r:id="rId44"/>
    <p:sldId id="283" r:id="rId45"/>
    <p:sldId id="288" r:id="rId46"/>
    <p:sldId id="284" r:id="rId47"/>
    <p:sldId id="277" r:id="rId48"/>
    <p:sldId id="276" r:id="rId49"/>
    <p:sldId id="289" r:id="rId50"/>
    <p:sldId id="27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5527E-4738-46EA-B252-B6D7C3D752C6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45D83-872A-4854-AD24-AF72376544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9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5D83-872A-4854-AD24-AF72376544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5D83-872A-4854-AD24-AF72376544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5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7/12/2016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7/12/2016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‹nr.›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Klimaat</a:t>
            </a:r>
            <a:r>
              <a:rPr lang="nl-NL" dirty="0" smtClean="0"/>
              <a:t>, taak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Kenmerken (TEMP)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Warmteproductie door teveel eten of teveel beweging.</a:t>
            </a:r>
          </a:p>
          <a:p>
            <a:endParaRPr lang="nl-NL" dirty="0" smtClean="0"/>
          </a:p>
          <a:p>
            <a:r>
              <a:rPr lang="nl-NL" dirty="0" smtClean="0"/>
              <a:t>Te koud: het dier eet om warm te blijven, niet om te groeien of melk te produceren.</a:t>
            </a:r>
          </a:p>
          <a:p>
            <a:endParaRPr lang="nl-NL" dirty="0" smtClean="0"/>
          </a:p>
          <a:p>
            <a:r>
              <a:rPr lang="nl-NL" dirty="0" smtClean="0"/>
              <a:t>Koe kan zweten, varken niet. Drinken dan graag koud water --- Diarree.</a:t>
            </a:r>
          </a:p>
          <a:p>
            <a:endParaRPr lang="nl-NL" dirty="0" smtClean="0"/>
          </a:p>
          <a:p>
            <a:r>
              <a:rPr lang="nl-NL" dirty="0" smtClean="0"/>
              <a:t>Warmteafgiften via longvocht. </a:t>
            </a:r>
          </a:p>
          <a:p>
            <a:r>
              <a:rPr lang="nl-NL" dirty="0" smtClean="0"/>
              <a:t>Of minder warmte produceren door niet meer te eten.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4" y="0"/>
            <a:ext cx="7008816" cy="670456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940152" y="1844824"/>
            <a:ext cx="2746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Hitte stress</a:t>
            </a:r>
          </a:p>
          <a:p>
            <a:endParaRPr lang="nl-NL" dirty="0"/>
          </a:p>
          <a:p>
            <a:r>
              <a:rPr lang="nl-NL" dirty="0" smtClean="0"/>
              <a:t>&lt; 72 geen stress</a:t>
            </a:r>
          </a:p>
          <a:p>
            <a:r>
              <a:rPr lang="nl-NL" dirty="0" smtClean="0"/>
              <a:t>72 – 78 lichte stress</a:t>
            </a:r>
          </a:p>
          <a:p>
            <a:r>
              <a:rPr lang="nl-NL" dirty="0" smtClean="0"/>
              <a:t>78 – 88 matige stress</a:t>
            </a:r>
          </a:p>
          <a:p>
            <a:r>
              <a:rPr lang="nl-NL" dirty="0" smtClean="0"/>
              <a:t>88 – 98  zware stress</a:t>
            </a:r>
          </a:p>
          <a:p>
            <a:r>
              <a:rPr lang="nl-NL" dirty="0" smtClean="0"/>
              <a:t>&gt; lethaal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933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Hittestress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&gt;  ca 22 C bij hoogproductief vee</a:t>
            </a:r>
          </a:p>
          <a:p>
            <a:endParaRPr lang="nl-NL" dirty="0"/>
          </a:p>
          <a:p>
            <a:r>
              <a:rPr lang="nl-NL" dirty="0" smtClean="0"/>
              <a:t>Binnen houden, ‘s nachts weiden</a:t>
            </a:r>
          </a:p>
          <a:p>
            <a:r>
              <a:rPr lang="nl-NL" dirty="0" smtClean="0"/>
              <a:t>Geïsoleerd dak</a:t>
            </a:r>
          </a:p>
          <a:p>
            <a:r>
              <a:rPr lang="nl-NL" dirty="0" smtClean="0"/>
              <a:t>Ventilatoren</a:t>
            </a:r>
          </a:p>
          <a:p>
            <a:r>
              <a:rPr lang="nl-NL" dirty="0" smtClean="0"/>
              <a:t>Vernevelen</a:t>
            </a:r>
          </a:p>
          <a:p>
            <a:r>
              <a:rPr lang="nl-NL" dirty="0" err="1" smtClean="0"/>
              <a:t>Daksproeiers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68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Kenmerken: REUK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plzcdn.com/ZillaIMG/ee05cc0db3a0a5b5c299dcfc49ad1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3816424" cy="253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Kenmerken (REUK)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altLang="nl-NL" sz="2800" dirty="0" smtClean="0"/>
              <a:t>Minimumventilatie is nodig om schadelijk stoffen af te voeren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473868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Schadelijke gassen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Ammoniak  	NH3</a:t>
            </a:r>
          </a:p>
          <a:p>
            <a:endParaRPr lang="nl-NL" dirty="0"/>
          </a:p>
          <a:p>
            <a:r>
              <a:rPr lang="nl-NL" dirty="0" smtClean="0"/>
              <a:t>CO2  		Koolstof dioxide</a:t>
            </a:r>
          </a:p>
          <a:p>
            <a:endParaRPr lang="nl-NL" dirty="0"/>
          </a:p>
          <a:p>
            <a:r>
              <a:rPr lang="nl-NL" dirty="0" smtClean="0"/>
              <a:t>H2S  		Waterstof sulfide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355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Kenmerken (REUK)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268760"/>
            <a:ext cx="7056784" cy="532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Kenmerken: Stof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http://www.intercontinental.nl/applications/weemen/intercontinental/cache/image/ratio/420/0/-Afbeeldingen-Farming-Fijnstofreductie-1_leiding_in_het_midden_van_de_s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9" y="0"/>
            <a:ext cx="3600400" cy="27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Kenmerken (STOF)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Grote boosdoener varkenshouderij: virus, bacterie, huidschilfers, mestdeeltjes.</a:t>
            </a:r>
          </a:p>
          <a:p>
            <a:endParaRPr lang="nl-NL" dirty="0" smtClean="0"/>
          </a:p>
          <a:p>
            <a:r>
              <a:rPr lang="nl-NL" dirty="0" smtClean="0"/>
              <a:t>Slecht voor varken én verzorger.</a:t>
            </a:r>
          </a:p>
          <a:p>
            <a:pPr lvl="1"/>
            <a:r>
              <a:rPr lang="nl-NL" dirty="0" smtClean="0"/>
              <a:t>Gebruik stofkapjes, masker</a:t>
            </a:r>
          </a:p>
          <a:p>
            <a:endParaRPr lang="nl-NL" dirty="0" smtClean="0"/>
          </a:p>
          <a:p>
            <a:r>
              <a:rPr lang="nl-NL" dirty="0" smtClean="0"/>
              <a:t>Hoe verminderen?</a:t>
            </a:r>
          </a:p>
          <a:p>
            <a:pPr lvl="1"/>
            <a:r>
              <a:rPr lang="nl-NL" dirty="0" smtClean="0"/>
              <a:t>Stofzuig of veeg afdeling schoon.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Vernevel olie in de afdeling (Kuikens en Varkens –Fijnstofreductie)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Fijnstof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Bij grote bedrijven met veel dieren is fijnstof mogelijk oorzaak van ziekte </a:t>
            </a:r>
          </a:p>
          <a:p>
            <a:endParaRPr lang="nl-NL" dirty="0"/>
          </a:p>
          <a:p>
            <a:r>
              <a:rPr lang="nl-NL" dirty="0"/>
              <a:t>K</a:t>
            </a:r>
            <a:r>
              <a:rPr lang="nl-NL" dirty="0" smtClean="0"/>
              <a:t>ippenbedrijven lijken hierbij slechter voor volksgezondheid te zijn dan varkensbedrijven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063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v.d. 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29600" cy="5211763"/>
          </a:xfrm>
        </p:spPr>
        <p:txBody>
          <a:bodyPr>
            <a:normAutofit/>
          </a:bodyPr>
          <a:lstStyle/>
          <a:p>
            <a:r>
              <a:rPr lang="nl-NL" dirty="0" smtClean="0"/>
              <a:t>Introductie: wat weet je al?</a:t>
            </a:r>
          </a:p>
          <a:p>
            <a:r>
              <a:rPr lang="nl-NL" dirty="0" smtClean="0"/>
              <a:t>Deel 1: Kenmerken</a:t>
            </a:r>
          </a:p>
          <a:p>
            <a:pPr lvl="1"/>
            <a:r>
              <a:rPr lang="nl-NL" dirty="0" smtClean="0"/>
              <a:t>Temperatuur</a:t>
            </a:r>
          </a:p>
          <a:p>
            <a:pPr lvl="1"/>
            <a:r>
              <a:rPr lang="nl-NL" dirty="0" smtClean="0"/>
              <a:t>Reuk</a:t>
            </a:r>
          </a:p>
          <a:p>
            <a:pPr lvl="1"/>
            <a:r>
              <a:rPr lang="nl-NL" dirty="0" smtClean="0"/>
              <a:t>Stof</a:t>
            </a:r>
          </a:p>
          <a:p>
            <a:pPr lvl="1"/>
            <a:r>
              <a:rPr lang="nl-NL" dirty="0" smtClean="0"/>
              <a:t>Vochtigheid</a:t>
            </a:r>
          </a:p>
          <a:p>
            <a:pPr lvl="1"/>
            <a:r>
              <a:rPr lang="nl-NL" dirty="0" smtClean="0"/>
              <a:t>Tocht</a:t>
            </a:r>
          </a:p>
          <a:p>
            <a:endParaRPr lang="nl-NL" dirty="0" smtClean="0"/>
          </a:p>
          <a:p>
            <a:r>
              <a:rPr lang="nl-NL" dirty="0" smtClean="0"/>
              <a:t>Deel 2: Klimaatsystemen</a:t>
            </a:r>
          </a:p>
          <a:p>
            <a:pPr lvl="1"/>
            <a:r>
              <a:rPr lang="nl-NL" dirty="0" smtClean="0"/>
              <a:t>Inlaat, verdeelsysteem, ventilatie (natuurlijk/mechanisch), regelaar, bediening, verwarming,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Kenmerken: Vochtigheid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lely.com/uploads/images/2010/06/Koe_met_heat_stress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Luchtvochtigheid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920240"/>
            <a:ext cx="82296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400" dirty="0" smtClean="0"/>
              <a:t>Waterdamp komt in de stal door:</a:t>
            </a:r>
          </a:p>
          <a:p>
            <a:pPr lvl="1">
              <a:lnSpc>
                <a:spcPct val="90000"/>
              </a:lnSpc>
            </a:pPr>
            <a:r>
              <a:rPr lang="nl-NL" altLang="nl-NL" sz="1800" dirty="0" smtClean="0"/>
              <a:t>De uitgeademde lucht</a:t>
            </a:r>
          </a:p>
          <a:p>
            <a:pPr lvl="1">
              <a:lnSpc>
                <a:spcPct val="90000"/>
              </a:lnSpc>
            </a:pPr>
            <a:r>
              <a:rPr lang="nl-NL" altLang="nl-NL" sz="1800" dirty="0" smtClean="0"/>
              <a:t>Het gebruik van water</a:t>
            </a:r>
          </a:p>
          <a:p>
            <a:pPr lvl="1">
              <a:lnSpc>
                <a:spcPct val="90000"/>
              </a:lnSpc>
            </a:pPr>
            <a:r>
              <a:rPr lang="nl-NL" altLang="nl-NL" sz="1800" dirty="0" smtClean="0"/>
              <a:t>Urineproductie</a:t>
            </a:r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Weinig waterdamp in de lucht = droge lucht</a:t>
            </a:r>
          </a:p>
          <a:p>
            <a:pPr lvl="1">
              <a:lnSpc>
                <a:spcPct val="90000"/>
              </a:lnSpc>
            </a:pPr>
            <a:r>
              <a:rPr lang="nl-NL" altLang="nl-NL" sz="1800" dirty="0" smtClean="0"/>
              <a:t>Opdrogen van slijmvliezen in neus- en keelholte</a:t>
            </a:r>
          </a:p>
          <a:p>
            <a:pPr lvl="1">
              <a:lnSpc>
                <a:spcPct val="90000"/>
              </a:lnSpc>
            </a:pPr>
            <a:r>
              <a:rPr lang="nl-NL" altLang="nl-NL" sz="1800" dirty="0" smtClean="0"/>
              <a:t>Gevolg: de ingeademde lucht wordt onvoldoende gezuiverd</a:t>
            </a:r>
          </a:p>
          <a:p>
            <a:pPr lvl="1">
              <a:lnSpc>
                <a:spcPct val="90000"/>
              </a:lnSpc>
            </a:pPr>
            <a:r>
              <a:rPr lang="nl-NL" altLang="nl-NL" sz="1800" dirty="0" smtClean="0"/>
              <a:t>Dit geeft irritaties waardoor dieren beginnen te hoesten</a:t>
            </a:r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Te veel waterdamp = Slechte luchtkwaliteit</a:t>
            </a:r>
          </a:p>
          <a:p>
            <a:pPr lvl="1">
              <a:lnSpc>
                <a:spcPct val="90000"/>
              </a:lnSpc>
            </a:pPr>
            <a:r>
              <a:rPr lang="nl-NL" altLang="nl-NL" sz="1800" dirty="0" smtClean="0"/>
              <a:t>Ideaal voor bacteriën en schimmels</a:t>
            </a:r>
          </a:p>
          <a:p>
            <a:pPr lvl="1">
              <a:lnSpc>
                <a:spcPct val="90000"/>
              </a:lnSpc>
            </a:pPr>
            <a:r>
              <a:rPr lang="nl-NL" altLang="nl-NL" sz="1800" dirty="0" smtClean="0"/>
              <a:t>Dieren kunnen zich minder goed koelen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Hoge luchtvochtigheid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- minder eetlust dus minder productie</a:t>
            </a:r>
          </a:p>
          <a:p>
            <a:r>
              <a:rPr lang="nl-NL" dirty="0" smtClean="0"/>
              <a:t>- eerder hittestress</a:t>
            </a:r>
          </a:p>
          <a:p>
            <a:r>
              <a:rPr lang="nl-NL" dirty="0" smtClean="0"/>
              <a:t>- versnelde groei bacteriën en schimmels</a:t>
            </a:r>
          </a:p>
          <a:p>
            <a:r>
              <a:rPr lang="nl-NL" dirty="0" smtClean="0"/>
              <a:t>- verhoogde infectiedruk</a:t>
            </a:r>
          </a:p>
          <a:p>
            <a:r>
              <a:rPr lang="nl-NL" dirty="0" smtClean="0"/>
              <a:t>- bv celgetal omhoog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Dus niet goed !!            </a:t>
            </a:r>
            <a:r>
              <a:rPr lang="nl-NL" dirty="0" smtClean="0">
                <a:sym typeface="Wingdings" panose="05000000000000000000" pitchFamily="2" charset="2"/>
              </a:rPr>
              <a:t> Ventileren !!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19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Kenmerken: Tocht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cavalo.nl/media/catalog/category/windbreekgaas_stapmolen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443364" cy="1399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Tocht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altLang="nl-NL" sz="2800" dirty="0" smtClean="0"/>
              <a:t>Combinatie luchtsnelheid en temperatuur</a:t>
            </a:r>
          </a:p>
          <a:p>
            <a:endParaRPr lang="nl-NL" altLang="nl-NL" sz="2800" dirty="0"/>
          </a:p>
          <a:p>
            <a:r>
              <a:rPr lang="nl-NL" altLang="nl-NL" sz="2800" dirty="0" smtClean="0"/>
              <a:t>Tocht </a:t>
            </a:r>
            <a:r>
              <a:rPr lang="nl-NL" altLang="nl-NL" sz="2000" dirty="0" smtClean="0"/>
              <a:t>= (</a:t>
            </a:r>
            <a:r>
              <a:rPr lang="nl-NL" altLang="nl-NL" sz="2000" dirty="0" err="1" smtClean="0"/>
              <a:t>Binnentemp</a:t>
            </a:r>
            <a:r>
              <a:rPr lang="nl-NL" altLang="nl-NL" sz="2000" dirty="0" smtClean="0"/>
              <a:t>. – Buitentemp) * luchtsnelheid</a:t>
            </a:r>
          </a:p>
          <a:p>
            <a:endParaRPr lang="nl-NL" altLang="nl-NL" sz="2800" dirty="0" smtClean="0"/>
          </a:p>
          <a:p>
            <a:r>
              <a:rPr lang="nl-NL" altLang="nl-NL" sz="2800" dirty="0" smtClean="0"/>
              <a:t>Twee deuren of ramen tegen over elkaar open</a:t>
            </a:r>
          </a:p>
          <a:p>
            <a:endParaRPr lang="nl-NL" altLang="nl-NL" sz="2800" dirty="0" smtClean="0"/>
          </a:p>
          <a:p>
            <a:r>
              <a:rPr lang="nl-NL" altLang="nl-NL" sz="2800" dirty="0" smtClean="0"/>
              <a:t>Gevolg: verminderde weerstand door te grote afkoeling</a:t>
            </a:r>
            <a:endParaRPr lang="en-US" altLang="nl-NL" sz="2800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889722"/>
            <a:ext cx="1872506" cy="15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Invloed tocht op prestaties dieren: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3644"/>
          <a:stretch/>
        </p:blipFill>
        <p:spPr>
          <a:xfrm>
            <a:off x="251520" y="2132856"/>
            <a:ext cx="8132725" cy="43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08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Tocht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nl-NL" altLang="nl-NL" sz="2800" dirty="0" smtClean="0"/>
          </a:p>
          <a:p>
            <a:r>
              <a:rPr lang="nl-NL" altLang="nl-NL" sz="2800" i="1" dirty="0" smtClean="0"/>
              <a:t>Vaststellen van tocht:</a:t>
            </a:r>
          </a:p>
          <a:p>
            <a:endParaRPr lang="nl-NL" altLang="nl-NL" sz="2800" dirty="0" smtClean="0"/>
          </a:p>
          <a:p>
            <a:r>
              <a:rPr lang="nl-NL" altLang="nl-NL" sz="2800" dirty="0" smtClean="0"/>
              <a:t>Meten !</a:t>
            </a:r>
          </a:p>
          <a:p>
            <a:r>
              <a:rPr lang="nl-NL" altLang="nl-NL" sz="2800" dirty="0" smtClean="0"/>
              <a:t>Luisteren: hoesten en niezen</a:t>
            </a:r>
          </a:p>
          <a:p>
            <a:r>
              <a:rPr lang="nl-NL" altLang="nl-NL" sz="2800" dirty="0" smtClean="0"/>
              <a:t>Gedrag van dieren: Bijterij of bepaalde plekken liggen</a:t>
            </a:r>
          </a:p>
          <a:p>
            <a:r>
              <a:rPr lang="nl-NL" altLang="nl-NL" sz="2800" dirty="0" smtClean="0"/>
              <a:t>Rookapparaat</a:t>
            </a:r>
          </a:p>
          <a:p>
            <a:r>
              <a:rPr lang="nl-NL" altLang="nl-NL" sz="2800" dirty="0" smtClean="0"/>
              <a:t>Stofstrepen</a:t>
            </a:r>
          </a:p>
          <a:p>
            <a:r>
              <a:rPr lang="nl-NL" altLang="nl-NL" sz="2800" dirty="0" smtClean="0"/>
              <a:t>Spinnenwebben</a:t>
            </a:r>
            <a:endParaRPr lang="en-US" altLang="nl-NL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 spinnenwebben zijn, is geen tocht</a:t>
            </a:r>
            <a:br>
              <a:rPr lang="nl-NL" dirty="0" smtClean="0"/>
            </a:br>
            <a:r>
              <a:rPr lang="nl-NL" dirty="0" smtClean="0"/>
              <a:t>maar is ook niet schoongemaakt !!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799"/>
            <a:ext cx="6840760" cy="5130571"/>
          </a:xfrm>
        </p:spPr>
      </p:pic>
    </p:spTree>
    <p:extLst>
      <p:ext uri="{BB962C8B-B14F-4D97-AF65-F5344CB8AC3E}">
        <p14:creationId xmlns:p14="http://schemas.microsoft.com/office/powerpoint/2010/main" val="1234312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Stal uitroken: vraag voorlichter!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096344" cy="309634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64" y="2996952"/>
            <a:ext cx="49836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Gedrag van het dier: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9" y="2204864"/>
            <a:ext cx="8768207" cy="26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1143000"/>
          </a:xfrm>
        </p:spPr>
        <p:txBody>
          <a:bodyPr/>
          <a:lstStyle/>
          <a:p>
            <a:pPr algn="r"/>
            <a:r>
              <a:rPr lang="nl-NL" dirty="0" smtClean="0"/>
              <a:t>Wat weet je 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8229600" cy="388843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8" name="Picture 4" descr="http://extranet.fancom.com/upload/_fancom/nieuws/765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3505177" cy="2839195"/>
          </a:xfrm>
          <a:prstGeom prst="rect">
            <a:avLst/>
          </a:prstGeom>
          <a:noFill/>
        </p:spPr>
      </p:pic>
      <p:pic>
        <p:nvPicPr>
          <p:cNvPr id="1030" name="Picture 6" descr="http://www.oortwijn.nl/gaskappen/IMAGES/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923928" cy="2685897"/>
          </a:xfrm>
          <a:prstGeom prst="rect">
            <a:avLst/>
          </a:prstGeom>
          <a:noFill/>
        </p:spPr>
      </p:pic>
      <p:pic>
        <p:nvPicPr>
          <p:cNvPr id="1032" name="Picture 8" descr="http://i.marktplaats.com/00/s/MjAwWDI1NQ==/z/RtcAAOSweW5U8C1n/$_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3391577" cy="2660060"/>
          </a:xfrm>
          <a:prstGeom prst="rect">
            <a:avLst/>
          </a:prstGeom>
          <a:noFill/>
        </p:spPr>
      </p:pic>
      <p:pic>
        <p:nvPicPr>
          <p:cNvPr id="1034" name="Picture 10" descr="http://www.comfortkoe.nl/wp-content/uploads/2013/12/ventilati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96044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Kenmerken: Licht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txBody>
          <a:bodyPr/>
          <a:lstStyle/>
          <a:p>
            <a:r>
              <a:rPr lang="nl-NL" altLang="nl-NL" sz="2800" dirty="0" smtClean="0"/>
              <a:t>Licht behoefte vanuit welzijn dier</a:t>
            </a:r>
          </a:p>
          <a:p>
            <a:r>
              <a:rPr lang="nl-NL" altLang="nl-NL" sz="2800" dirty="0" smtClean="0"/>
              <a:t>Dag- en nachtritme van belang</a:t>
            </a:r>
          </a:p>
          <a:p>
            <a:r>
              <a:rPr lang="nl-NL" altLang="nl-NL" sz="2800" dirty="0" smtClean="0"/>
              <a:t>Licht wordt uitgedrukt in </a:t>
            </a:r>
            <a:r>
              <a:rPr lang="nl-NL" altLang="nl-NL" sz="2800" b="1" dirty="0" smtClean="0"/>
              <a:t>lux</a:t>
            </a:r>
          </a:p>
          <a:p>
            <a:r>
              <a:rPr lang="nl-NL" altLang="nl-NL" sz="2800" dirty="0" smtClean="0"/>
              <a:t>Daglicht en kunstlicht</a:t>
            </a:r>
          </a:p>
          <a:p>
            <a:r>
              <a:rPr lang="nl-NL" altLang="nl-NL" sz="2800" dirty="0" smtClean="0"/>
              <a:t>Relatie tussen licht en voeropname</a:t>
            </a:r>
          </a:p>
          <a:p>
            <a:r>
              <a:rPr lang="nl-NL" altLang="nl-NL" sz="2800" dirty="0" smtClean="0"/>
              <a:t>Relatie tussen licht en vruchtbaarheid</a:t>
            </a:r>
          </a:p>
          <a:p>
            <a:endParaRPr lang="nl-NL" altLang="nl-NL" sz="2800" dirty="0"/>
          </a:p>
          <a:p>
            <a:endParaRPr lang="en-US" altLang="nl-NL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Ramen</a:t>
            </a:r>
          </a:p>
          <a:p>
            <a:r>
              <a:rPr lang="nl-NL" dirty="0" smtClean="0"/>
              <a:t>Lichtkoepels</a:t>
            </a:r>
          </a:p>
          <a:p>
            <a:r>
              <a:rPr lang="nl-NL" dirty="0" smtClean="0"/>
              <a:t>Open zijwanden</a:t>
            </a:r>
          </a:p>
          <a:p>
            <a:r>
              <a:rPr lang="nl-NL" dirty="0" smtClean="0"/>
              <a:t>Serrestallen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547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Lichtdak</a:t>
            </a:r>
            <a:r>
              <a:rPr lang="nl-NL" dirty="0" smtClean="0"/>
              <a:t> 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7" y="1340768"/>
            <a:ext cx="8364826" cy="5571571"/>
          </a:xfrm>
        </p:spPr>
      </p:pic>
    </p:spTree>
    <p:extLst>
      <p:ext uri="{BB962C8B-B14F-4D97-AF65-F5344CB8AC3E}">
        <p14:creationId xmlns:p14="http://schemas.microsoft.com/office/powerpoint/2010/main" val="3152586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Ook bij varkens meer licht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3" y="1266472"/>
            <a:ext cx="8408313" cy="5591528"/>
          </a:xfrm>
        </p:spPr>
      </p:pic>
    </p:spTree>
    <p:extLst>
      <p:ext uri="{BB962C8B-B14F-4D97-AF65-F5344CB8AC3E}">
        <p14:creationId xmlns:p14="http://schemas.microsoft.com/office/powerpoint/2010/main" val="2966216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Kunstlicht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TL- lampen</a:t>
            </a:r>
          </a:p>
          <a:p>
            <a:r>
              <a:rPr lang="nl-NL" dirty="0" smtClean="0"/>
              <a:t>Halogeen</a:t>
            </a:r>
          </a:p>
          <a:p>
            <a:r>
              <a:rPr lang="nl-NL" dirty="0" smtClean="0"/>
              <a:t>LED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Melkkoeien  …… uur licht per dag</a:t>
            </a:r>
          </a:p>
          <a:p>
            <a:r>
              <a:rPr lang="nl-NL" dirty="0" smtClean="0"/>
              <a:t>Droogstaande …..uur</a:t>
            </a:r>
          </a:p>
          <a:p>
            <a:r>
              <a:rPr lang="nl-NL" dirty="0" smtClean="0"/>
              <a:t>Vleesstieren……...uur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338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kleuren 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60" y="1772816"/>
            <a:ext cx="369476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2: Klimaatsystemen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Systemen: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altLang="nl-NL" dirty="0" smtClean="0"/>
              <a:t>Inlaatsystemen</a:t>
            </a:r>
          </a:p>
          <a:p>
            <a:endParaRPr lang="nl-NL" altLang="nl-NL" dirty="0" smtClean="0"/>
          </a:p>
          <a:p>
            <a:pPr>
              <a:buNone/>
            </a:pPr>
            <a:endParaRPr lang="nl-NL" altLang="nl-NL" dirty="0" smtClean="0"/>
          </a:p>
          <a:p>
            <a:r>
              <a:rPr lang="nl-NL" altLang="nl-NL" dirty="0" smtClean="0"/>
              <a:t>Luchtverdeelsysteem</a:t>
            </a:r>
          </a:p>
          <a:p>
            <a:endParaRPr lang="nl-NL" altLang="nl-NL" dirty="0" smtClean="0"/>
          </a:p>
          <a:p>
            <a:endParaRPr lang="nl-NL" altLang="nl-NL" dirty="0" smtClean="0"/>
          </a:p>
          <a:p>
            <a:r>
              <a:rPr lang="nl-NL" altLang="nl-NL" dirty="0" smtClean="0"/>
              <a:t>Luchtafvoersysteem</a:t>
            </a:r>
          </a:p>
          <a:p>
            <a:pPr>
              <a:buNone/>
            </a:pPr>
            <a:endParaRPr lang="nl-NL" altLang="nl-NL" dirty="0" smtClean="0"/>
          </a:p>
          <a:p>
            <a:endParaRPr lang="nl-NL" altLang="nl-NL" dirty="0" smtClean="0"/>
          </a:p>
          <a:p>
            <a:r>
              <a:rPr lang="nl-NL" altLang="nl-NL" dirty="0" smtClean="0"/>
              <a:t>Verwarmingsystemen</a:t>
            </a:r>
            <a:endParaRPr lang="en-US" altLang="nl-N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Natuurlijk versus mechanisch..</a:t>
            </a:r>
          </a:p>
          <a:p>
            <a:endParaRPr lang="nl-NL" sz="5400" dirty="0" smtClean="0"/>
          </a:p>
          <a:p>
            <a:pPr algn="r"/>
            <a:r>
              <a:rPr lang="nl-NL" sz="5400" dirty="0" smtClean="0"/>
              <a:t>Verschil?</a:t>
            </a:r>
          </a:p>
          <a:p>
            <a:pPr marL="274320" lvl="1" algn="r">
              <a:spcBef>
                <a:spcPts val="600"/>
              </a:spcBef>
              <a:buClr>
                <a:schemeClr val="accent1"/>
              </a:buClr>
            </a:pPr>
            <a:r>
              <a:rPr lang="nl-NL" altLang="nl-NL" sz="2000" dirty="0" smtClean="0"/>
              <a:t>A. Lucht wordt via een ventilator afgevoerd</a:t>
            </a:r>
            <a:endParaRPr lang="en-US" altLang="nl-NL" sz="2000" dirty="0" smtClean="0"/>
          </a:p>
          <a:p>
            <a:pPr marL="274320" lvl="1" algn="r">
              <a:spcBef>
                <a:spcPts val="600"/>
              </a:spcBef>
              <a:buClr>
                <a:schemeClr val="accent1"/>
              </a:buClr>
            </a:pPr>
            <a:r>
              <a:rPr lang="nl-NL" altLang="nl-NL" sz="2000" dirty="0" smtClean="0"/>
              <a:t>B. Dieren warmen de lucht, de warm de lucht stijgt naar boven. Door de vorm van de nok wordt de beweging naar boven versterkt</a:t>
            </a:r>
          </a:p>
          <a:p>
            <a:pPr algn="r"/>
            <a:endParaRPr lang="en-US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ventilatie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1003"/>
            <a:ext cx="8501376" cy="55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Kenmerken: Temperatuur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agrifirm.com/Portals/_Default/S22/4/f409ae2f-8a2f-4f3b-9e4f-01b4070f07b1geit-helemaal270x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53679"/>
            <a:ext cx="2880320" cy="184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Mechanisch Ventileren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28651"/>
            <a:ext cx="5688632" cy="5529350"/>
          </a:xfrm>
        </p:spPr>
      </p:pic>
    </p:spTree>
    <p:extLst>
      <p:ext uri="{BB962C8B-B14F-4D97-AF65-F5344CB8AC3E}">
        <p14:creationId xmlns:p14="http://schemas.microsoft.com/office/powerpoint/2010/main" val="4117001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Klepventilatie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4937760"/>
          </a:xfrm>
        </p:spPr>
        <p:txBody>
          <a:bodyPr/>
          <a:lstStyle/>
          <a:p>
            <a:r>
              <a:rPr lang="nl-NL" sz="1800" dirty="0" smtClean="0"/>
              <a:t>Wordt niet veel meer gebouwd</a:t>
            </a:r>
          </a:p>
          <a:p>
            <a:r>
              <a:rPr lang="nl-NL" sz="1800" dirty="0" smtClean="0"/>
              <a:t>Indirecte luchtinlaat via een klep</a:t>
            </a:r>
          </a:p>
          <a:p>
            <a:r>
              <a:rPr lang="nl-NL" sz="1800" dirty="0" smtClean="0"/>
              <a:t>Ventilator aan de andere kant </a:t>
            </a:r>
          </a:p>
          <a:p>
            <a:r>
              <a:rPr lang="nl-NL" sz="1800" dirty="0" smtClean="0"/>
              <a:t>De lucht verdeelt zich over de klap en wordt naar achter gezogen</a:t>
            </a:r>
          </a:p>
          <a:p>
            <a:r>
              <a:rPr lang="nl-NL" sz="1800" dirty="0" smtClean="0"/>
              <a:t>Klep moet 1,2 tot 1,5 m meter lang vanwege koudeval</a:t>
            </a:r>
          </a:p>
          <a:p>
            <a:r>
              <a:rPr lang="nl-NL" sz="1800" dirty="0" smtClean="0"/>
              <a:t>Afstelling van de luchtinlaatopening is van wezenlijk belang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802" t="15549" r="21368" b="40089"/>
          <a:stretch>
            <a:fillRect/>
          </a:stretch>
        </p:blipFill>
        <p:spPr bwMode="auto">
          <a:xfrm>
            <a:off x="3923928" y="3933056"/>
            <a:ext cx="4737100" cy="233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Klepventilatie: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nl-NL" altLang="nl-NL" sz="2800" b="1" u="sng" dirty="0" smtClean="0"/>
              <a:t>Nadelen:</a:t>
            </a:r>
          </a:p>
          <a:p>
            <a:pPr>
              <a:defRPr/>
            </a:pPr>
            <a:r>
              <a:rPr lang="nl-NL" altLang="nl-NL" sz="2800" dirty="0" smtClean="0"/>
              <a:t>Kleppen vervormen snel. Gevolg: koudeval omdat de kleppen niet meer “luchtdicht” zijn.</a:t>
            </a:r>
          </a:p>
          <a:p>
            <a:pPr>
              <a:defRPr/>
            </a:pPr>
            <a:r>
              <a:rPr lang="nl-NL" altLang="nl-NL" sz="2800" dirty="0" smtClean="0"/>
              <a:t>Als de klep in de winter te ver open staat, bestaat er kans op koudeval (“boekenplank”)</a:t>
            </a:r>
          </a:p>
          <a:p>
            <a:pPr>
              <a:defRPr/>
            </a:pPr>
            <a:r>
              <a:rPr lang="nl-NL" altLang="nl-NL" sz="2800" dirty="0" smtClean="0"/>
              <a:t>Obstakels (lampen) kunnen het luchtpatroon verstoren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nl-NL" altLang="nl-NL" sz="2400" b="1" u="sng" dirty="0" smtClean="0"/>
              <a:t>Voordeel: </a:t>
            </a:r>
          </a:p>
          <a:p>
            <a:pPr>
              <a:defRPr/>
            </a:pPr>
            <a:r>
              <a:rPr lang="nl-NL" altLang="nl-NL" sz="2400" dirty="0" smtClean="0"/>
              <a:t>eenvoudig en daardoor goedkoop</a:t>
            </a:r>
            <a:endParaRPr lang="en-US" altLang="nl-NL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04048" y="1844824"/>
            <a:ext cx="3682752" cy="4312136"/>
          </a:xfrm>
        </p:spPr>
        <p:txBody>
          <a:bodyPr/>
          <a:lstStyle/>
          <a:p>
            <a:r>
              <a:rPr lang="nl-NL" altLang="nl-NL" sz="2000" dirty="0" smtClean="0"/>
              <a:t>Lucht komt via de deur binnen</a:t>
            </a:r>
          </a:p>
          <a:p>
            <a:r>
              <a:rPr lang="nl-NL" altLang="nl-NL" sz="2000" dirty="0" smtClean="0"/>
              <a:t>Op de voergang vermengt de binnenkomende lucht met stallucht </a:t>
            </a:r>
          </a:p>
          <a:p>
            <a:r>
              <a:rPr lang="nl-NL" altLang="nl-NL" sz="2000" dirty="0" smtClean="0"/>
              <a:t>Ventilator zit aan de kant van een deur</a:t>
            </a:r>
          </a:p>
          <a:p>
            <a:r>
              <a:rPr lang="nl-NL" altLang="nl-NL" sz="2000" dirty="0" smtClean="0"/>
              <a:t>Inlaat 2 à 2,5 cm</a:t>
            </a:r>
            <a:r>
              <a:rPr lang="nl-NL" altLang="nl-NL" sz="2000" baseline="30000" dirty="0" smtClean="0"/>
              <a:t>2</a:t>
            </a:r>
            <a:r>
              <a:rPr lang="nl-NL" altLang="nl-NL" sz="2000" dirty="0" smtClean="0"/>
              <a:t> per m</a:t>
            </a:r>
            <a:r>
              <a:rPr lang="nl-NL" altLang="nl-NL" sz="2000" baseline="30000" dirty="0" smtClean="0"/>
              <a:t>3</a:t>
            </a:r>
            <a:r>
              <a:rPr lang="nl-NL" altLang="nl-NL" sz="2000" dirty="0" smtClean="0"/>
              <a:t> lucht: </a:t>
            </a:r>
            <a:r>
              <a:rPr lang="nl-NL" altLang="nl-NL" sz="2000" b="1" dirty="0" smtClean="0"/>
              <a:t>dus niet te </a:t>
            </a:r>
            <a:r>
              <a:rPr lang="nl-NL" altLang="nl-NL" sz="2800" b="1" dirty="0" smtClean="0"/>
              <a:t>grote afdelingen!!!</a:t>
            </a:r>
            <a:endParaRPr lang="en-US" altLang="nl-NL" sz="2800" b="1" dirty="0" smtClean="0"/>
          </a:p>
          <a:p>
            <a:pPr algn="r"/>
            <a:endParaRPr lang="en-US" dirty="0"/>
          </a:p>
        </p:txBody>
      </p:sp>
      <p:pic>
        <p:nvPicPr>
          <p:cNvPr id="43010" name="Picture 2" descr="http://library.wur.nl/WebQuery/file/lom/lorenet/images/fl334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464496" cy="64272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8229600" cy="990600"/>
          </a:xfrm>
        </p:spPr>
        <p:txBody>
          <a:bodyPr/>
          <a:lstStyle/>
          <a:p>
            <a:r>
              <a:rPr lang="nl-NL" dirty="0" smtClean="0"/>
              <a:t>Deurventilatie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Plafondventilatie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37112"/>
            <a:ext cx="8229600" cy="1719848"/>
          </a:xfrm>
        </p:spPr>
        <p:txBody>
          <a:bodyPr>
            <a:normAutofit fontScale="77500" lnSpcReduction="20000"/>
          </a:bodyPr>
          <a:lstStyle/>
          <a:p>
            <a:r>
              <a:rPr lang="nl-NL" altLang="nl-NL" sz="2800" dirty="0" smtClean="0"/>
              <a:t>De verse lucht komt via het plafond bij de dieren</a:t>
            </a:r>
          </a:p>
          <a:p>
            <a:r>
              <a:rPr lang="nl-NL" altLang="nl-NL" sz="2800" dirty="0" smtClean="0"/>
              <a:t>Het plafond moet doorlaten zijn: mineraalwol, geperforeerd plastic of geïsoleerd gaatjesplafond</a:t>
            </a:r>
          </a:p>
          <a:p>
            <a:r>
              <a:rPr lang="nl-NL" altLang="nl-NL" sz="2800" dirty="0" smtClean="0"/>
              <a:t>De koude lucht (zwaarder) zakt naar beneden</a:t>
            </a:r>
          </a:p>
          <a:p>
            <a:r>
              <a:rPr lang="nl-NL" altLang="nl-NL" sz="2800" dirty="0" smtClean="0"/>
              <a:t>1 cm</a:t>
            </a:r>
            <a:r>
              <a:rPr lang="nl-NL" altLang="nl-NL" sz="2800" baseline="30000" dirty="0" smtClean="0"/>
              <a:t>2</a:t>
            </a:r>
            <a:r>
              <a:rPr lang="nl-NL" altLang="nl-NL" sz="2800" dirty="0" smtClean="0"/>
              <a:t> per m</a:t>
            </a:r>
            <a:r>
              <a:rPr lang="nl-NL" altLang="nl-NL" sz="2800" baseline="30000" dirty="0" smtClean="0"/>
              <a:t>3</a:t>
            </a:r>
            <a:r>
              <a:rPr lang="nl-NL" altLang="nl-NL" sz="2800" dirty="0" smtClean="0"/>
              <a:t> lucht</a:t>
            </a:r>
            <a:endParaRPr lang="en-US" altLang="nl-NL" sz="2800" dirty="0" smtClean="0"/>
          </a:p>
          <a:p>
            <a:endParaRPr lang="en-US" dirty="0"/>
          </a:p>
        </p:txBody>
      </p:sp>
      <p:pic>
        <p:nvPicPr>
          <p:cNvPr id="56322" name="Picture 2" descr="http://library.wur.nl/WebQuery/file/lom/lorenet/images/fl33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62473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Plafondventilatie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nl-NL" b="1" u="sng" dirty="0" smtClean="0"/>
              <a:t>Voordelen:</a:t>
            </a:r>
          </a:p>
          <a:p>
            <a:pPr>
              <a:defRPr/>
            </a:pPr>
            <a:r>
              <a:rPr lang="nl-NL" sz="2800" dirty="0" smtClean="0"/>
              <a:t>Goede luchtverdeling</a:t>
            </a:r>
          </a:p>
          <a:p>
            <a:pPr>
              <a:defRPr/>
            </a:pPr>
            <a:r>
              <a:rPr lang="nl-NL" sz="2800" dirty="0" smtClean="0"/>
              <a:t>Weinig risico’s op te hoge luchtsnelheden</a:t>
            </a:r>
          </a:p>
          <a:p>
            <a:pPr>
              <a:defRPr/>
            </a:pPr>
            <a:r>
              <a:rPr lang="nl-NL" sz="2800" dirty="0" smtClean="0"/>
              <a:t>Eenvoudig op peil van de staltemperatuur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nl-NL" sz="3200" b="1" u="sng" dirty="0" smtClean="0"/>
              <a:t>Nadelen:</a:t>
            </a:r>
          </a:p>
          <a:p>
            <a:pPr>
              <a:defRPr/>
            </a:pPr>
            <a:r>
              <a:rPr lang="nl-NL" sz="2400" dirty="0" smtClean="0"/>
              <a:t>Geen controleerbaar luchtpatroon (als er hokken zijn die onderbezet zijn)</a:t>
            </a:r>
          </a:p>
          <a:p>
            <a:pPr>
              <a:defRPr/>
            </a:pPr>
            <a:r>
              <a:rPr lang="nl-NL" sz="2400" dirty="0" smtClean="0"/>
              <a:t>Geen veilig systeem (uitvallen elektriciteit)</a:t>
            </a:r>
          </a:p>
          <a:p>
            <a:pPr>
              <a:defRPr/>
            </a:pPr>
            <a:r>
              <a:rPr lang="nl-NL" sz="2400" dirty="0" smtClean="0"/>
              <a:t>Weinig stalvolume</a:t>
            </a:r>
          </a:p>
          <a:p>
            <a:pPr>
              <a:defRPr/>
            </a:pPr>
            <a:r>
              <a:rPr lang="nl-NL" sz="2400" dirty="0" smtClean="0"/>
              <a:t>Het is een onderdruksysteem. De stal moet dus potdicht zijn, anders leklucht.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Spaceboarding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 descr="http://library.wur.nl/WebQuery/file/lom/lorenet/images/fl334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6984776" cy="4855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88640"/>
            <a:ext cx="5112568" cy="642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196752"/>
            <a:ext cx="8458191" cy="4701759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Verwarmingssystemen: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altLang="nl-NL" sz="2400" dirty="0" smtClean="0"/>
          </a:p>
          <a:p>
            <a:endParaRPr lang="nl-NL" altLang="nl-NL" sz="2400" dirty="0" smtClean="0"/>
          </a:p>
          <a:p>
            <a:r>
              <a:rPr lang="nl-NL" altLang="nl-NL" sz="2400" dirty="0" smtClean="0"/>
              <a:t>Directe verwarming:</a:t>
            </a:r>
          </a:p>
          <a:p>
            <a:pPr lvl="1"/>
            <a:r>
              <a:rPr lang="nl-NL" altLang="nl-NL" sz="2000" dirty="0" smtClean="0"/>
              <a:t>Verstookt de brandstof waar je de warmte nodig hebt</a:t>
            </a:r>
          </a:p>
          <a:p>
            <a:pPr lvl="1"/>
            <a:r>
              <a:rPr lang="nl-NL" altLang="nl-NL" sz="2000" dirty="0" smtClean="0"/>
              <a:t>Voorbeeld: Gaskappen</a:t>
            </a:r>
          </a:p>
          <a:p>
            <a:r>
              <a:rPr lang="nl-NL" altLang="nl-NL" sz="2400" dirty="0" smtClean="0"/>
              <a:t>Indirecte verwarming:</a:t>
            </a:r>
          </a:p>
          <a:p>
            <a:pPr lvl="1"/>
            <a:r>
              <a:rPr lang="nl-NL" altLang="nl-NL" sz="2000" dirty="0" smtClean="0"/>
              <a:t>Op een bepaalde plaats wordt brandstof verbrand en warmt daardoor water of lucht op. Het water of de lucht wordt vervolgens verplaatst naar de plaats waar de warmte nodig is.</a:t>
            </a:r>
          </a:p>
          <a:p>
            <a:pPr lvl="1"/>
            <a:r>
              <a:rPr lang="nl-NL" altLang="nl-NL" sz="2000" dirty="0" smtClean="0"/>
              <a:t>Voorbeeld: CV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13176"/>
            <a:ext cx="23812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r>
              <a:rPr lang="nl-NL" dirty="0" smtClean="0"/>
              <a:t>Deel 1: Kenmerken (TEMP)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nl-NL" altLang="nl-NL" sz="2800" b="1" i="1" dirty="0" smtClean="0"/>
              <a:t>“Een dier voelt zich het best in de comfortzone en presteert dan het best”</a:t>
            </a:r>
            <a:endParaRPr lang="en-US" altLang="nl-NL" sz="2800" b="1" i="1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628801"/>
            <a:ext cx="5651432" cy="528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Thermo neutrale zonde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Die temperatuur waarbij het dier nog wel een constante lichaamstemperatuur kan handhaven, maar dit kost extra energie. </a:t>
            </a:r>
            <a:r>
              <a:rPr lang="nl-NL" dirty="0" err="1" smtClean="0"/>
              <a:t>Us</a:t>
            </a:r>
            <a:r>
              <a:rPr lang="nl-NL" dirty="0" smtClean="0"/>
              <a:t> extra opname van voer !</a:t>
            </a:r>
          </a:p>
          <a:p>
            <a:endParaRPr lang="nl-NL" dirty="0"/>
          </a:p>
          <a:p>
            <a:r>
              <a:rPr lang="nl-NL" dirty="0" smtClean="0"/>
              <a:t>Bij Melkvee van -10  tot + 22 C</a:t>
            </a:r>
          </a:p>
          <a:p>
            <a:endParaRPr lang="nl-NL" dirty="0"/>
          </a:p>
          <a:p>
            <a:r>
              <a:rPr lang="nl-NL" dirty="0" smtClean="0"/>
              <a:t>Bij lagere dn -15 C temperaturen: koude stress bij niet- melkgevend vee.</a:t>
            </a:r>
          </a:p>
          <a:p>
            <a:r>
              <a:rPr lang="nl-NL" dirty="0" smtClean="0"/>
              <a:t>Kalfjes :  dik in het stro en extra melk!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5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gaat niet goed bij fokzeugen, wanneer je onderstaande cijfers ziet?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" y="1616538"/>
            <a:ext cx="9181648" cy="52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Kenmerken (TEMP)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altLang="nl-NL" sz="2400" dirty="0" smtClean="0"/>
              <a:t>Zone afhankelijk van:</a:t>
            </a:r>
          </a:p>
          <a:p>
            <a:pPr>
              <a:lnSpc>
                <a:spcPct val="90000"/>
              </a:lnSpc>
            </a:pPr>
            <a:endParaRPr lang="nl-NL" altLang="nl-NL" sz="2400" dirty="0" smtClean="0"/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Leeftijd en gewicht</a:t>
            </a:r>
          </a:p>
          <a:p>
            <a:pPr lvl="1">
              <a:lnSpc>
                <a:spcPct val="90000"/>
              </a:lnSpc>
            </a:pPr>
            <a:r>
              <a:rPr lang="nl-NL" altLang="nl-NL" sz="2000" dirty="0" smtClean="0"/>
              <a:t>Jonge dieren hebben in verhouding tot hun gewicht een groter lichaamsoppervlakte,  dus……….</a:t>
            </a:r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Voerniveau (wintercorrectie)</a:t>
            </a:r>
          </a:p>
          <a:p>
            <a:pPr lvl="1">
              <a:lnSpc>
                <a:spcPct val="90000"/>
              </a:lnSpc>
            </a:pPr>
            <a:r>
              <a:rPr lang="nl-NL" altLang="nl-NL" sz="2000" dirty="0" smtClean="0"/>
              <a:t>Een hoger voerniveau berekent een hogere warmteproductie, </a:t>
            </a:r>
          </a:p>
          <a:p>
            <a:pPr lvl="1">
              <a:lnSpc>
                <a:spcPct val="90000"/>
              </a:lnSpc>
            </a:pPr>
            <a:r>
              <a:rPr lang="nl-NL" altLang="nl-NL" sz="2000" dirty="0"/>
              <a:t>d</a:t>
            </a:r>
            <a:r>
              <a:rPr lang="nl-NL" altLang="nl-NL" sz="2000" dirty="0" smtClean="0"/>
              <a:t>us………………</a:t>
            </a:r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Gezondheid van het dier</a:t>
            </a:r>
          </a:p>
          <a:p>
            <a:pPr lvl="1">
              <a:lnSpc>
                <a:spcPct val="90000"/>
              </a:lnSpc>
            </a:pPr>
            <a:r>
              <a:rPr lang="nl-NL" altLang="nl-NL" sz="2000" dirty="0" smtClean="0"/>
              <a:t>Een ziek dier heeft een hogere temperatuur en de warmteregulering is slechter, dus…………</a:t>
            </a:r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Huisvesting </a:t>
            </a:r>
          </a:p>
          <a:p>
            <a:pPr lvl="1">
              <a:lnSpc>
                <a:spcPct val="90000"/>
              </a:lnSpc>
            </a:pPr>
            <a:r>
              <a:rPr lang="nl-NL" altLang="nl-NL" sz="2000" dirty="0" smtClean="0"/>
              <a:t>volledig rooster, dichte vloer, strooisel</a:t>
            </a:r>
            <a:endParaRPr lang="en-US" altLang="nl-NL" sz="20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1: Kenmerken (TEMP)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44008" y="1556792"/>
            <a:ext cx="4320480" cy="46001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altLang="nl-NL" sz="2400" dirty="0" smtClean="0"/>
              <a:t>Warmte-uitstraling naar de omgeving (</a:t>
            </a:r>
            <a:r>
              <a:rPr lang="nl-NL" altLang="nl-NL" sz="2400" b="1" u="sng" dirty="0" smtClean="0"/>
              <a:t>straling</a:t>
            </a:r>
            <a:r>
              <a:rPr lang="nl-NL" altLang="nl-NL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nl-NL" altLang="nl-NL" sz="2400" dirty="0" smtClean="0"/>
              <a:t>Warmteafgifte aan de lucht (</a:t>
            </a:r>
            <a:r>
              <a:rPr lang="nl-NL" altLang="nl-NL" sz="2400" b="1" u="sng" dirty="0" smtClean="0"/>
              <a:t>convectie</a:t>
            </a:r>
            <a:r>
              <a:rPr lang="nl-NL" altLang="nl-NL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nl-NL" altLang="nl-NL" sz="2400" dirty="0" smtClean="0"/>
              <a:t>Warmteafgifte  aan de vloer waarop het dier ligt (</a:t>
            </a:r>
            <a:r>
              <a:rPr lang="nl-NL" altLang="nl-NL" sz="2400" b="1" u="sng" dirty="0" smtClean="0"/>
              <a:t>geleiding</a:t>
            </a:r>
            <a:r>
              <a:rPr lang="nl-NL" altLang="nl-NL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nl-NL" altLang="nl-NL" sz="2400" dirty="0" smtClean="0"/>
              <a:t>Straling, convectie en geleiding noemt </a:t>
            </a:r>
            <a:r>
              <a:rPr lang="nl-NL" altLang="nl-NL" sz="2400" b="1" u="sng" dirty="0" smtClean="0"/>
              <a:t>voelbare warmte </a:t>
            </a:r>
          </a:p>
          <a:p>
            <a:pPr>
              <a:lnSpc>
                <a:spcPct val="80000"/>
              </a:lnSpc>
            </a:pPr>
            <a:r>
              <a:rPr lang="nl-NL" altLang="nl-NL" sz="2400" dirty="0" smtClean="0"/>
              <a:t>Warmte onttrekken door middel van zweten (</a:t>
            </a:r>
            <a:r>
              <a:rPr lang="nl-NL" altLang="nl-NL" sz="2400" b="1" u="sng" dirty="0" smtClean="0"/>
              <a:t>latente warmte</a:t>
            </a:r>
            <a:r>
              <a:rPr lang="nl-NL" altLang="nl-NL" sz="2400" dirty="0" smtClean="0"/>
              <a:t>)</a:t>
            </a:r>
          </a:p>
          <a:p>
            <a:pPr eaLnBrk="1" hangingPunct="1"/>
            <a:endParaRPr lang="en-US" altLang="nl-NL" sz="2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204864"/>
            <a:ext cx="4103688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627</TotalTime>
  <Words>1079</Words>
  <Application>Microsoft Office PowerPoint</Application>
  <PresentationFormat>Diavoorstelling (4:3)</PresentationFormat>
  <Paragraphs>228</Paragraphs>
  <Slides>50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5" baseType="lpstr">
      <vt:lpstr>Calibri</vt:lpstr>
      <vt:lpstr>Rockwell</vt:lpstr>
      <vt:lpstr>Wingdings</vt:lpstr>
      <vt:lpstr>Wingdings 3</vt:lpstr>
      <vt:lpstr>Origin</vt:lpstr>
      <vt:lpstr>Klimaat, taak 3</vt:lpstr>
      <vt:lpstr>Inhoud v.d. les </vt:lpstr>
      <vt:lpstr>Wat weet je al?</vt:lpstr>
      <vt:lpstr>Kenmerken: Temperatuur</vt:lpstr>
      <vt:lpstr>Deel 1: Kenmerken (TEMP)</vt:lpstr>
      <vt:lpstr>Thermo neutrale zonde</vt:lpstr>
      <vt:lpstr>Wat gaat niet goed bij fokzeugen, wanneer je onderstaande cijfers ziet?</vt:lpstr>
      <vt:lpstr>Deel 1: Kenmerken (TEMP)</vt:lpstr>
      <vt:lpstr>Deel 1: Kenmerken (TEMP)</vt:lpstr>
      <vt:lpstr>Deel 1: Kenmerken (TEMP)</vt:lpstr>
      <vt:lpstr>PowerPoint-presentatie</vt:lpstr>
      <vt:lpstr>Hittestress</vt:lpstr>
      <vt:lpstr>Kenmerken: REUK</vt:lpstr>
      <vt:lpstr>Deel 1: Kenmerken (REUK)</vt:lpstr>
      <vt:lpstr>Schadelijke gassen</vt:lpstr>
      <vt:lpstr>Deel 1: Kenmerken (REUK)</vt:lpstr>
      <vt:lpstr>Kenmerken: Stof</vt:lpstr>
      <vt:lpstr>Deel 1: Kenmerken (STOF)</vt:lpstr>
      <vt:lpstr>Fijnstof</vt:lpstr>
      <vt:lpstr>Kenmerken: Vochtigheid</vt:lpstr>
      <vt:lpstr>Deel 1: Luchtvochtigheid</vt:lpstr>
      <vt:lpstr>Hoge luchtvochtigheid</vt:lpstr>
      <vt:lpstr>Kenmerken: Tocht</vt:lpstr>
      <vt:lpstr>Deel 1: Tocht</vt:lpstr>
      <vt:lpstr>Invloed tocht op prestaties dieren:</vt:lpstr>
      <vt:lpstr>Deel 1: Tocht</vt:lpstr>
      <vt:lpstr>Waar spinnenwebben zijn, is geen tocht maar is ook niet schoongemaakt !!</vt:lpstr>
      <vt:lpstr>Stal uitroken: vraag voorlichter!</vt:lpstr>
      <vt:lpstr>Gedrag van het dier:</vt:lpstr>
      <vt:lpstr>Kenmerken: Licht</vt:lpstr>
      <vt:lpstr>Daglicht</vt:lpstr>
      <vt:lpstr>Lichtdak !</vt:lpstr>
      <vt:lpstr>Ook bij varkens meer licht</vt:lpstr>
      <vt:lpstr>Kunstlicht</vt:lpstr>
      <vt:lpstr>Verschillende kleuren licht</vt:lpstr>
      <vt:lpstr>Deel 2: Klimaatsystemen</vt:lpstr>
      <vt:lpstr>Systemen:</vt:lpstr>
      <vt:lpstr>PowerPoint-presentatie</vt:lpstr>
      <vt:lpstr>Natuurlijke ventilatie</vt:lpstr>
      <vt:lpstr>Mechanisch Ventileren</vt:lpstr>
      <vt:lpstr>Klepventilatie</vt:lpstr>
      <vt:lpstr>Klepventilatie:</vt:lpstr>
      <vt:lpstr>Deurventilatie</vt:lpstr>
      <vt:lpstr>Plafondventilatie</vt:lpstr>
      <vt:lpstr>Plafondventilatie</vt:lpstr>
      <vt:lpstr>Spaceboarding</vt:lpstr>
      <vt:lpstr>PowerPoint-presentatie</vt:lpstr>
      <vt:lpstr>PowerPoint-presentatie</vt:lpstr>
      <vt:lpstr>Verwarmingssystemen: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Klimaat, taak 3</dc:title>
  <dc:creator>vanderhoff</dc:creator>
  <cp:lastModifiedBy>Geert Willems</cp:lastModifiedBy>
  <cp:revision>32</cp:revision>
  <dcterms:created xsi:type="dcterms:W3CDTF">2015-05-31T18:22:46Z</dcterms:created>
  <dcterms:modified xsi:type="dcterms:W3CDTF">2016-07-12T13:10:33Z</dcterms:modified>
</cp:coreProperties>
</file>